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Plantilla opcional. Pueden borrar, fusionar o agregar láminas. También pueden presentar directamente desde su documento de la Entrega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128016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400" kern="0" dirty="0">
                <a:solidFill>
                  <a:srgbClr val="D9B2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GRUPO N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828800"/>
            <a:ext cx="10911535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PP XXXX · Nombre del programa presupuestal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3657600"/>
            <a:ext cx="109115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C9CC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Condición de interés en una frase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577840"/>
            <a:ext cx="109115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9CC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Integrantes: nombre · nombre · nombre · nombre · nombre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035040"/>
            <a:ext cx="109115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Taller en Presupuesto Público por Resultados · EGPP-PUCP · Sesión 4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A17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CONDICIÓN DE INTERÉS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7724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418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problema que enfrenta nuestro programa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Taller PpR · EGPP-PUCP · Entrega 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63721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9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640080" y="1828800"/>
            <a:ext cx="6675120" cy="1920240"/>
          </a:xfrm>
          <a:prstGeom prst="roundRect">
            <a:avLst>
              <a:gd name="adj" fmla="val 3810"/>
            </a:avLst>
          </a:prstGeom>
          <a:solidFill>
            <a:srgbClr val="F3F4F2"/>
          </a:solidFill>
          <a:ln w="12700">
            <a:solidFill>
              <a:srgbClr val="D6D7CE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841248" y="1993392"/>
            <a:ext cx="6272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3C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CONDICIÓN, ESCRITA COMO PROBLEMA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841248" y="2331720"/>
            <a:ext cx="6272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i="1" dirty="0">
                <a:solidFill>
                  <a:srgbClr val="525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les pasa a las personas o a su entorno. Sin nombrar al programa ni a una solución.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i="1" dirty="0">
                <a:solidFill>
                  <a:srgbClr val="525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Ej.: "Alta exposición de la población de X a inundaciones".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40080" y="3977640"/>
            <a:ext cx="6675120" cy="2148840"/>
          </a:xfrm>
          <a:prstGeom prst="roundRect">
            <a:avLst>
              <a:gd name="adj" fmla="val 3404"/>
            </a:avLst>
          </a:prstGeom>
          <a:solidFill>
            <a:srgbClr val="F3F4F2"/>
          </a:solidFill>
          <a:ln w="12700">
            <a:solidFill>
              <a:srgbClr val="D6D7CE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841248" y="4142232"/>
            <a:ext cx="6272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3C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INDICADOR DE LA CONDICIÓN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841248" y="4480560"/>
            <a:ext cx="627278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i="1" dirty="0">
                <a:solidFill>
                  <a:srgbClr val="525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Nombre del indicador · fuente oficial (INEI, MEF, sector) · año.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i="1" dirty="0">
                <a:solidFill>
                  <a:srgbClr val="525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usan dos, ¿cuál sirve para dimensionar y cuál para hacer seguimiento?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9520" y="1828800"/>
            <a:ext cx="3962095" cy="4297680"/>
          </a:xfrm>
          <a:prstGeom prst="roundRect">
            <a:avLst>
              <a:gd name="adj" fmla="val 1846"/>
            </a:avLst>
          </a:prstGeom>
          <a:solidFill>
            <a:srgbClr val="FFFFFF"/>
          </a:solidFill>
          <a:ln w="12700">
            <a:solidFill>
              <a:srgbClr val="D6D7CE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790688" y="1993392"/>
            <a:ext cx="35597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3C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MAGNITUD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790688" y="2331720"/>
            <a:ext cx="3559759" cy="3611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i="1" dirty="0">
                <a:solidFill>
                  <a:srgbClr val="525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Extensión: ¿cuántos y dónde?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i="1" dirty="0">
                <a:solidFill>
                  <a:srgbClr val="525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Intensidad: ¿qué tan grave?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i="1" dirty="0">
                <a:solidFill>
                  <a:srgbClr val="525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Evolución: ¿mejora o empeora?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i="1" dirty="0">
                <a:solidFill>
                  <a:srgbClr val="525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Brecha: ¿a qué distancia de una meta?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A17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TEORÍA DE CAMBIO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7724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418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Cómo lo que entrega el programa llega al resultado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Taller PpR · EGPP-PUCP · Entrega 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63721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9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640080" y="2194560"/>
            <a:ext cx="3246120" cy="2286000"/>
          </a:xfrm>
          <a:prstGeom prst="roundRect">
            <a:avLst>
              <a:gd name="adj" fmla="val 3200"/>
            </a:avLst>
          </a:prstGeom>
          <a:solidFill>
            <a:srgbClr val="F3F4F2"/>
          </a:solidFill>
          <a:ln w="12700">
            <a:solidFill>
              <a:srgbClr val="D6D7CE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841248" y="2359152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3C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PRODUCTO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841248" y="2697480"/>
            <a:ext cx="2843784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i="1" dirty="0">
                <a:solidFill>
                  <a:srgbClr val="525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bien o servicio recibe la población, y quién exactamente.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i="1" dirty="0">
                <a:solidFill>
                  <a:srgbClr val="525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(Es lo que se financia.)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3959352" y="3337560"/>
            <a:ext cx="420624" cy="0"/>
          </a:xfrm>
          <a:prstGeom prst="line">
            <a:avLst/>
          </a:prstGeom>
          <a:noFill/>
          <a:ln w="31750">
            <a:solidFill>
              <a:srgbClr val="A1712A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4453128" y="2194560"/>
            <a:ext cx="3246120" cy="2286000"/>
          </a:xfrm>
          <a:prstGeom prst="roundRect">
            <a:avLst>
              <a:gd name="adj" fmla="val 3200"/>
            </a:avLst>
          </a:prstGeom>
          <a:solidFill>
            <a:srgbClr val="F3F4F2"/>
          </a:solidFill>
          <a:ln w="12700">
            <a:solidFill>
              <a:srgbClr val="D6D7CE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4654296" y="2359152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3C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RESULTADO INTERMEDIO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4654296" y="2697480"/>
            <a:ext cx="2843784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i="1" dirty="0">
                <a:solidFill>
                  <a:srgbClr val="525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hace o vive distinto quien recibe el producto (su conducta o su situación).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7772400" y="3337560"/>
            <a:ext cx="420624" cy="0"/>
          </a:xfrm>
          <a:prstGeom prst="line">
            <a:avLst/>
          </a:prstGeom>
          <a:noFill/>
          <a:ln w="31750">
            <a:solidFill>
              <a:srgbClr val="A1712A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8266176" y="2194560"/>
            <a:ext cx="3246120" cy="2286000"/>
          </a:xfrm>
          <a:prstGeom prst="roundRect">
            <a:avLst>
              <a:gd name="adj" fmla="val 3200"/>
            </a:avLst>
          </a:prstGeom>
          <a:solidFill>
            <a:srgbClr val="F3F4F2"/>
          </a:solidFill>
          <a:ln w="25400">
            <a:solidFill>
              <a:srgbClr val="A1712A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8467344" y="2359152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17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RESULTADO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467344" y="2697480"/>
            <a:ext cx="2843784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i="1" dirty="0">
                <a:solidFill>
                  <a:srgbClr val="525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cambia en la condición de interés.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640080" y="48463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A17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Marquen en qué flecha está su supuesto frágil.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52578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25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quieren, agreguen debajo la causa del modelo explicativo sobre la que actúa el producto.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A17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SUPUESTO FRÁGIL Y PREGUNTA DE EVIDENCIA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7724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418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flecha más débil y lo que el programa no sabe responder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Taller PpR · EGPP-PUCP · Entrega 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63721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9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640080" y="1828800"/>
            <a:ext cx="5303520" cy="4297680"/>
          </a:xfrm>
          <a:prstGeom prst="roundRect">
            <a:avLst>
              <a:gd name="adj" fmla="val 1702"/>
            </a:avLst>
          </a:prstGeom>
          <a:solidFill>
            <a:srgbClr val="F3F4F2"/>
          </a:solidFill>
          <a:ln w="25400">
            <a:solidFill>
              <a:srgbClr val="A1712A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841248" y="1993392"/>
            <a:ext cx="49011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17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SUPUESTO MÁS FRÁGIL (UNO)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841248" y="2331720"/>
            <a:ext cx="4901184" cy="3611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i="1" dirty="0">
                <a:solidFill>
                  <a:srgbClr val="525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tiene que ser cierto entre dos eslabones para que el resultado ocurra, y que el programa no controla.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i="1" dirty="0">
                <a:solidFill>
                  <a:srgbClr val="525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es una causa del problema ni un "no hay estudios".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035040" y="3977640"/>
            <a:ext cx="457200" cy="0"/>
          </a:xfrm>
          <a:prstGeom prst="line">
            <a:avLst/>
          </a:prstGeom>
          <a:noFill/>
          <a:ln w="31750">
            <a:solidFill>
              <a:srgbClr val="A1712A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583680" y="1828800"/>
            <a:ext cx="4967935" cy="4297680"/>
          </a:xfrm>
          <a:prstGeom prst="roundRect">
            <a:avLst>
              <a:gd name="adj" fmla="val 1702"/>
            </a:avLst>
          </a:prstGeom>
          <a:solidFill>
            <a:srgbClr val="F3F4F2"/>
          </a:solidFill>
          <a:ln w="12700">
            <a:solidFill>
              <a:srgbClr val="D6D7CE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6784848" y="1993392"/>
            <a:ext cx="456559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3C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PREGUNTA DE EVIDENCIA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6784848" y="2331720"/>
            <a:ext cx="4565599" cy="3611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i="1" dirty="0">
                <a:solidFill>
                  <a:srgbClr val="525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¿Cuántas veces se cumple ese supuesto, y qué pasa cuando no?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i="1" dirty="0">
                <a:solidFill>
                  <a:srgbClr val="525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Concreta y medible. ¿De dónde saldrían los datos?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A17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INDICADORES ACTUALES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7724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418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Cómo mide hoy el programa lo que hace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Taller PpR · EGPP-PUCP · Entrega 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63721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9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20240"/>
          <a:ext cx="10911535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1737360"/>
                <a:gridCol w="1920240"/>
                <a:gridCol w="1737360"/>
                <a:gridCol w="1234440"/>
                <a:gridCol w="1356055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Indicador (RESULTA / Anexo 2)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t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6E8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Dimensión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t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6E8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Ámbito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t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6E8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¿Mide lo correcto?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t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6E8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¿Verificable?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t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6E8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¿Orienta decisiones?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t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6E8F"/>
                    </a:solidFill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i="1" dirty="0">
                          <a:solidFill>
                            <a:srgbClr val="52585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Indicador 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t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i="1" dirty="0">
                          <a:solidFill>
                            <a:srgbClr val="52585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Eficacia, eficiencia, economía o calidad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t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i="1" dirty="0">
                          <a:solidFill>
                            <a:srgbClr val="52585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Insumo, proceso, producto, resultado intermedio o resultado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t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t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t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t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i="1" dirty="0">
                          <a:solidFill>
                            <a:srgbClr val="52585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Indicador 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t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t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t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t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t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t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4"/>
          <p:cNvSpPr txBox="1"/>
          <p:nvPr/>
        </p:nvSpPr>
        <p:spPr>
          <a:xfrm>
            <a:off x="640080" y="54864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A17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Pregunta de fondo: ¿hay algún indicador que mida el supuesto frágil?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A17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INDICADORES PROPUESTOS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7724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418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el programa debería medir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Taller PpR · EGPP-PUCP · Entrega 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63721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9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828800"/>
          <a:ext cx="10911535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4358945"/>
                <a:gridCol w="435803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6E8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Indicador propuesto 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6E8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Indicador propuesto 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6E8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4181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Nombre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i="1" dirty="0">
                          <a:solidFill>
                            <a:srgbClr val="52585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Qué mide, en una frase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4181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Fórmula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i="1" dirty="0">
                          <a:solidFill>
                            <a:srgbClr val="52585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Numerador / denominador × 100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4181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Fuente de datos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i="1" dirty="0">
                          <a:solidFill>
                            <a:srgbClr val="52585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ENDES, ENAPRES, SIAF, registro administrativo…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4181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Frecuencia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i="1" dirty="0">
                          <a:solidFill>
                            <a:srgbClr val="52585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Mensual, anual…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4181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Línea de base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i="1" dirty="0">
                          <a:solidFill>
                            <a:srgbClr val="52585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Valor y año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4181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Por qué es mejor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i="1" dirty="0">
                          <a:solidFill>
                            <a:srgbClr val="52585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Qué decisión permitiría tomar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7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A17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· PROPUESTA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77724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418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Qué cambiaríamos y qué evaluación pediríamos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Taller PpR · EGPP-PUCP · Entrega 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63721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B90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640080" y="1828800"/>
            <a:ext cx="5303520" cy="4297680"/>
          </a:xfrm>
          <a:prstGeom prst="roundRect">
            <a:avLst>
              <a:gd name="adj" fmla="val 1702"/>
            </a:avLst>
          </a:prstGeom>
          <a:solidFill>
            <a:srgbClr val="F3F4F2"/>
          </a:solidFill>
          <a:ln w="12700">
            <a:solidFill>
              <a:srgbClr val="D6D7CE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841248" y="1993392"/>
            <a:ext cx="49011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3C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MEJORA AL DISEÑO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841248" y="2331720"/>
            <a:ext cx="4901184" cy="3611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i="1" dirty="0">
                <a:solidFill>
                  <a:srgbClr val="525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cambio concreto al programa, vinculado al supuesto frágil.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i="1" dirty="0">
                <a:solidFill>
                  <a:srgbClr val="525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evidencia lo respalda? ¿Es viable en el contexto peruano?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217920" y="1828800"/>
            <a:ext cx="5333695" cy="4297680"/>
          </a:xfrm>
          <a:prstGeom prst="roundRect">
            <a:avLst>
              <a:gd name="adj" fmla="val 1702"/>
            </a:avLst>
          </a:prstGeom>
          <a:solidFill>
            <a:srgbClr val="F3F4F2"/>
          </a:solidFill>
          <a:ln w="25400">
            <a:solidFill>
              <a:srgbClr val="A1712A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6419088" y="1993392"/>
            <a:ext cx="49313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17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EVALUACIÓN RECOMENDADA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6419088" y="2331720"/>
            <a:ext cx="4931359" cy="3611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i="1" dirty="0">
                <a:solidFill>
                  <a:srgbClr val="525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Tipo: necesidades, diseño, procesos, impacto o costo-efectividad.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i="1" dirty="0">
                <a:solidFill>
                  <a:srgbClr val="525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Pregunta evaluativa central.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i="1" dirty="0">
                <a:solidFill>
                  <a:srgbClr val="525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¿Por qué ese tipo y no otro?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de presentación · Entrega 2 · Taller PpR</dc:title>
  <dc:subject>PptxGenJS Presentation</dc:subject>
  <dc:creator>PptxGenJS</dc:creator>
  <cp:lastModifiedBy>PptxGenJS</cp:lastModifiedBy>
  <cp:revision>1</cp:revision>
  <dcterms:created xsi:type="dcterms:W3CDTF">2026-09-25T21:32:47Z</dcterms:created>
  <dcterms:modified xsi:type="dcterms:W3CDTF">2026-09-25T21:32:47Z</dcterms:modified>
</cp:coreProperties>
</file>